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6.xml" ContentType="application/vnd.openxmlformats-officedocument.presentationml.tags+xml"/>
  <Override PartName="/ppt/tags/tag9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ppt/tags/tag5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8930" r:id="rId3"/>
    <p:sldId id="8920" r:id="rId4"/>
    <p:sldId id="8924" r:id="rId5"/>
    <p:sldId id="8925" r:id="rId6"/>
    <p:sldId id="8921" r:id="rId7"/>
    <p:sldId id="8926" r:id="rId8"/>
    <p:sldId id="8931" r:id="rId9"/>
    <p:sldId id="8932" r:id="rId10"/>
    <p:sldId id="8927" r:id="rId11"/>
    <p:sldId id="8922" r:id="rId12"/>
    <p:sldId id="8928" r:id="rId13"/>
    <p:sldId id="8929" r:id="rId14"/>
    <p:sldId id="8923" r:id="rId15"/>
  </p:sldIdLst>
  <p:sldSz cx="12192000" cy="6858000"/>
  <p:notesSz cx="6797675" cy="9872663"/>
  <p:custDataLst>
    <p:tags r:id="rId18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etz Andreas" initials="DA" lastIdx="1" clrIdx="0">
    <p:extLst>
      <p:ext uri="{19B8F6BF-5375-455C-9EA6-DF929625EA0E}">
        <p15:presenceInfo xmlns:p15="http://schemas.microsoft.com/office/powerpoint/2012/main" userId="S::DietzA@ssishop.net::6d55f701-792d-44f7-baf0-0bc554cad065" providerId="AD"/>
      </p:ext>
    </p:extLst>
  </p:cmAuthor>
  <p:cmAuthor id="2" name="Schaub Linda" initials="SL" lastIdx="2" clrIdx="1">
    <p:extLst>
      <p:ext uri="{19B8F6BF-5375-455C-9EA6-DF929625EA0E}">
        <p15:presenceInfo xmlns:p15="http://schemas.microsoft.com/office/powerpoint/2012/main" userId="S::SchaubL@ssishop.net::c88df520-2284-4b33-8ba4-406030d849c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BD300"/>
    <a:srgbClr val="FFFFFF"/>
    <a:srgbClr val="409267"/>
    <a:srgbClr val="FF9300"/>
    <a:srgbClr val="065066"/>
    <a:srgbClr val="FCD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87" autoAdjust="0"/>
    <p:restoredTop sz="96210" autoAdjust="0"/>
  </p:normalViewPr>
  <p:slideViewPr>
    <p:cSldViewPr snapToGrid="0" snapToObjects="1">
      <p:cViewPr varScale="1">
        <p:scale>
          <a:sx n="89" d="100"/>
          <a:sy n="89" d="100"/>
        </p:scale>
        <p:origin x="392" y="56"/>
      </p:cViewPr>
      <p:guideLst/>
    </p:cSldViewPr>
  </p:slideViewPr>
  <p:outlineViewPr>
    <p:cViewPr>
      <p:scale>
        <a:sx n="33" d="100"/>
        <a:sy n="33" d="100"/>
      </p:scale>
      <p:origin x="0" y="-973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413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4E5863F-5ECD-4D42-A46F-A9F5E166DF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1656" tIns="45828" rIns="91656" bIns="45828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21E9CA5-B798-F24D-A0DE-441906FEAD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5348"/>
          </a:xfrm>
          <a:prstGeom prst="rect">
            <a:avLst/>
          </a:prstGeom>
        </p:spPr>
        <p:txBody>
          <a:bodyPr vert="horz" lIns="91656" tIns="45828" rIns="91656" bIns="45828" rtlCol="0"/>
          <a:lstStyle>
            <a:lvl1pPr algn="r">
              <a:defRPr sz="1200"/>
            </a:lvl1pPr>
          </a:lstStyle>
          <a:p>
            <a:fld id="{EAFDB1D3-C815-C14E-A1A9-14CBC2BADFD4}" type="datetimeFigureOut">
              <a:rPr lang="de-DE" smtClean="0"/>
              <a:t>05.02.2023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451A12-430B-2844-B141-C1ECA168C8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377331"/>
            <a:ext cx="2945659" cy="495347"/>
          </a:xfrm>
          <a:prstGeom prst="rect">
            <a:avLst/>
          </a:prstGeom>
        </p:spPr>
        <p:txBody>
          <a:bodyPr vert="horz" lIns="91656" tIns="45828" rIns="91656" bIns="45828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929A0CC-B223-D44F-8E72-8A047569B8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4" y="9377331"/>
            <a:ext cx="2945659" cy="495347"/>
          </a:xfrm>
          <a:prstGeom prst="rect">
            <a:avLst/>
          </a:prstGeom>
        </p:spPr>
        <p:txBody>
          <a:bodyPr vert="horz" lIns="91656" tIns="45828" rIns="91656" bIns="45828" rtlCol="0" anchor="b"/>
          <a:lstStyle>
            <a:lvl1pPr algn="r">
              <a:defRPr sz="1200"/>
            </a:lvl1pPr>
          </a:lstStyle>
          <a:p>
            <a:fld id="{74A3062C-9ADA-C741-BABC-8EC5040C988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993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1656" tIns="45828" rIns="91656" bIns="45828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5348"/>
          </a:xfrm>
          <a:prstGeom prst="rect">
            <a:avLst/>
          </a:prstGeom>
        </p:spPr>
        <p:txBody>
          <a:bodyPr vert="horz" lIns="91656" tIns="45828" rIns="91656" bIns="45828" rtlCol="0"/>
          <a:lstStyle>
            <a:lvl1pPr algn="r">
              <a:defRPr sz="1200"/>
            </a:lvl1pPr>
          </a:lstStyle>
          <a:p>
            <a:fld id="{2252C953-5861-C24C-8795-3A7266CEBE16}" type="datetimeFigureOut">
              <a:rPr lang="de-DE" smtClean="0"/>
              <a:t>05.02.2023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56" tIns="45828" rIns="91656" bIns="45828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9" y="4751231"/>
            <a:ext cx="5438140" cy="3887361"/>
          </a:xfrm>
          <a:prstGeom prst="rect">
            <a:avLst/>
          </a:prstGeom>
        </p:spPr>
        <p:txBody>
          <a:bodyPr vert="horz" lIns="91656" tIns="45828" rIns="91656" bIns="45828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377331"/>
            <a:ext cx="2945659" cy="495347"/>
          </a:xfrm>
          <a:prstGeom prst="rect">
            <a:avLst/>
          </a:prstGeom>
        </p:spPr>
        <p:txBody>
          <a:bodyPr vert="horz" lIns="91656" tIns="45828" rIns="91656" bIns="45828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377331"/>
            <a:ext cx="2945659" cy="495347"/>
          </a:xfrm>
          <a:prstGeom prst="rect">
            <a:avLst/>
          </a:prstGeom>
        </p:spPr>
        <p:txBody>
          <a:bodyPr vert="horz" lIns="91656" tIns="45828" rIns="91656" bIns="45828" rtlCol="0" anchor="b"/>
          <a:lstStyle>
            <a:lvl1pPr algn="r">
              <a:defRPr sz="1200"/>
            </a:lvl1pPr>
          </a:lstStyle>
          <a:p>
            <a:fld id="{3CE3AC0F-29B1-6740-AB46-0D6B7C94A16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76944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3AC0F-29B1-6740-AB46-0D6B7C94A169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1907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3AC0F-29B1-6740-AB46-0D6B7C94A169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2010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45C8078A-7076-45A7-A603-4C9F7604FCB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813377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45C8078A-7076-45A7-A603-4C9F7604FC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EC145AFC-B3BC-4B39-9183-989D4D01924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4900" b="1" i="0" baseline="0" dirty="0">
              <a:latin typeface="Typold" panose="020B0004030204060B03"/>
              <a:cs typeface="+mj-cs"/>
              <a:sym typeface="Typold" panose="020B0004030204060B03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1011724-5ADA-FD41-8AFC-F3E7FAD6AE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1306" y="3269312"/>
            <a:ext cx="9722224" cy="131790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>
              <a:defRPr sz="4900" b="1" i="0">
                <a:solidFill>
                  <a:schemeClr val="accent2"/>
                </a:solidFill>
                <a:latin typeface="Typold" panose="020B0004030204060B03" pitchFamily="34" charset="77"/>
                <a:ea typeface="Typold" panose="020B0004030204060B03" pitchFamily="34" charset="77"/>
              </a:defRPr>
            </a:lvl1pPr>
          </a:lstStyle>
          <a:p>
            <a:r>
              <a:rPr lang="de-DE" dirty="0"/>
              <a:t>Attribution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8B702B1-BE1F-FA46-91F7-975D73001CE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1044" y="621841"/>
            <a:ext cx="10272278" cy="1248033"/>
          </a:xfrm>
          <a:prstGeom prst="rect">
            <a:avLst/>
          </a:prstGeom>
        </p:spPr>
      </p:pic>
      <p:sp>
        <p:nvSpPr>
          <p:cNvPr id="16" name="Untertitel 2">
            <a:extLst>
              <a:ext uri="{FF2B5EF4-FFF2-40B4-BE49-F238E27FC236}">
                <a16:creationId xmlns:a16="http://schemas.microsoft.com/office/drawing/2014/main" id="{B89B5AE4-ADCE-3C40-A6EE-7629D38E72F7}"/>
              </a:ext>
            </a:extLst>
          </p:cNvPr>
          <p:cNvSpPr txBox="1">
            <a:spLocks/>
          </p:cNvSpPr>
          <p:nvPr userDrawn="1"/>
        </p:nvSpPr>
        <p:spPr>
          <a:xfrm>
            <a:off x="7755424" y="6198898"/>
            <a:ext cx="4114801" cy="456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0" i="0" kern="1200">
                <a:solidFill>
                  <a:schemeClr val="accent2"/>
                </a:solidFill>
                <a:latin typeface="Typold Condensed" panose="020B0004030204060B03" pitchFamily="34" charset="77"/>
                <a:ea typeface="Typold Condensed" panose="020B0004030204060B03" pitchFamily="34" charset="77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de-DE" sz="21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ypold" panose="020B0004030204060B03" pitchFamily="34" charset="77"/>
                <a:ea typeface="Typold" panose="020B0004030204060B03" pitchFamily="34" charset="77"/>
                <a:cs typeface="+mn-cs"/>
              </a:rPr>
              <a:t>einfach. erstklassig. arbeiten.</a:t>
            </a:r>
            <a:endParaRPr lang="de-DE" sz="2100" b="1" i="0" dirty="0">
              <a:solidFill>
                <a:schemeClr val="accent2"/>
              </a:solidFill>
              <a:latin typeface="Typold" panose="020B0004030204060B03" pitchFamily="34" charset="77"/>
              <a:ea typeface="Typold" panose="020B0004030204060B03" pitchFamily="34" charset="77"/>
            </a:endParaRPr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47CE04E5-2538-7F4E-A195-5EA8608C3991}"/>
              </a:ext>
            </a:extLst>
          </p:cNvPr>
          <p:cNvSpPr txBox="1">
            <a:spLocks/>
          </p:cNvSpPr>
          <p:nvPr userDrawn="1"/>
        </p:nvSpPr>
        <p:spPr>
          <a:xfrm>
            <a:off x="744071" y="5970664"/>
            <a:ext cx="4114801" cy="456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0" i="0" kern="1200">
                <a:solidFill>
                  <a:schemeClr val="accent2"/>
                </a:solidFill>
                <a:latin typeface="Typold Condensed" panose="020B0004030204060B03" pitchFamily="34" charset="77"/>
                <a:ea typeface="Typold Condensed" panose="020B0004030204060B03" pitchFamily="34" charset="77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2100" b="0" i="0" dirty="0">
              <a:solidFill>
                <a:schemeClr val="accent2"/>
              </a:solidFill>
              <a:latin typeface="Typold Condensed" panose="020B0004030204060B03" pitchFamily="34" charset="77"/>
              <a:ea typeface="Typold Condensed" panose="020B0004030204060B03" pitchFamily="34" charset="77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E207800-AC67-C443-B215-A7513B4420FD}"/>
              </a:ext>
            </a:extLst>
          </p:cNvPr>
          <p:cNvSpPr txBox="1"/>
          <p:nvPr userDrawn="1"/>
        </p:nvSpPr>
        <p:spPr>
          <a:xfrm>
            <a:off x="9628094" y="54595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4054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574" userDrawn="1">
          <p15:clr>
            <a:srgbClr val="FBAE40"/>
          </p15:clr>
        </p15:guide>
        <p15:guide id="3" pos="710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D6A06A-BE05-5943-94A0-393E38154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7280"/>
            <a:ext cx="10515600" cy="1325563"/>
          </a:xfrm>
          <a:prstGeom prst="rect">
            <a:avLst/>
          </a:prstGeom>
        </p:spPr>
        <p:txBody>
          <a:bodyPr anchor="t"/>
          <a:lstStyle>
            <a:lvl1pPr>
              <a:defRPr sz="3700"/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B89F207-B792-974D-A1CD-F05A5DE08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1391"/>
            <a:ext cx="10515600" cy="3672047"/>
          </a:xfrm>
          <a:prstGeom prst="rect">
            <a:avLst/>
          </a:prstGeom>
        </p:spPr>
        <p:txBody>
          <a:bodyPr/>
          <a:lstStyle>
            <a:lvl1pPr marL="225425" indent="-225425">
              <a:lnSpc>
                <a:spcPts val="193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lvl1pPr>
            <a:lvl2pPr marL="225425" indent="-225425">
              <a:lnSpc>
                <a:spcPts val="1930"/>
              </a:lnSpc>
              <a:buClr>
                <a:schemeClr val="accent2"/>
              </a:buClr>
              <a:buSzPct val="120000"/>
              <a:tabLst/>
              <a:defRPr/>
            </a:lvl2pPr>
            <a:lvl3pPr marL="225425" indent="-225425">
              <a:lnSpc>
                <a:spcPts val="1930"/>
              </a:lnSpc>
              <a:buClr>
                <a:schemeClr val="accent4"/>
              </a:buClr>
              <a:buSzPct val="120000"/>
              <a:buFont typeface="Arial" panose="020B0604020202020204" pitchFamily="34" charset="0"/>
              <a:buChar char="•"/>
              <a:tabLst/>
              <a:defRPr/>
            </a:lvl3pPr>
            <a:lvl4pPr marL="225425" indent="-225425">
              <a:lnSpc>
                <a:spcPts val="1930"/>
              </a:lnSpc>
              <a:buClr>
                <a:schemeClr val="accent6"/>
              </a:buClr>
              <a:buSzPct val="120000"/>
              <a:buFont typeface="Arial" panose="020B0604020202020204" pitchFamily="34" charset="0"/>
              <a:buChar char="•"/>
              <a:tabLst/>
              <a:defRPr/>
            </a:lvl4pPr>
            <a:lvl5pPr marL="225425" indent="-225425">
              <a:lnSpc>
                <a:spcPts val="1930"/>
              </a:lnSpc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  <a:tabLst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CDBCD5AE-8C77-A44D-8A29-C96E375558C6}"/>
              </a:ext>
            </a:extLst>
          </p:cNvPr>
          <p:cNvCxnSpPr>
            <a:cxnSpLocks/>
          </p:cNvCxnSpPr>
          <p:nvPr userDrawn="1"/>
        </p:nvCxnSpPr>
        <p:spPr>
          <a:xfrm>
            <a:off x="0" y="1268968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223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430824A3-0746-DC4A-B126-1A46B9C28E71}"/>
              </a:ext>
            </a:extLst>
          </p:cNvPr>
          <p:cNvSpPr/>
          <p:nvPr userDrawn="1"/>
        </p:nvSpPr>
        <p:spPr>
          <a:xfrm>
            <a:off x="0" y="0"/>
            <a:ext cx="12266141" cy="69280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2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286194-A1CE-3741-B4C1-708841980FD4}"/>
              </a:ext>
            </a:extLst>
          </p:cNvPr>
          <p:cNvSpPr/>
          <p:nvPr userDrawn="1"/>
        </p:nvSpPr>
        <p:spPr>
          <a:xfrm>
            <a:off x="8571819" y="-27774"/>
            <a:ext cx="6896456" cy="68964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0D5C6-D12E-1140-8061-C53839BA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80" y="1725453"/>
            <a:ext cx="7558045" cy="2852737"/>
          </a:xfrm>
          <a:prstGeom prst="rect">
            <a:avLst/>
          </a:prstGeom>
        </p:spPr>
        <p:txBody>
          <a:bodyPr anchor="t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4B4B8F-7CA0-7E47-AA7C-2C7A49CE9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392" y="3642112"/>
            <a:ext cx="7558046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550"/>
              </a:lnSpc>
              <a:buNone/>
              <a:defRPr sz="21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151F92B5-9D1F-C84A-818E-D79149298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51520" y="6382277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200" b="0" i="0">
                <a:solidFill>
                  <a:schemeClr val="accent2"/>
                </a:solidFill>
                <a:latin typeface="Typold Condensed" panose="020B0004030204060B03" pitchFamily="34" charset="77"/>
                <a:ea typeface="Typold Condensed" panose="020B0004030204060B03" pitchFamily="34" charset="77"/>
              </a:defRPr>
            </a:lvl1pPr>
          </a:lstStyle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17CCB78-BE10-7845-A84D-058BC769A8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11225" y="6398531"/>
            <a:ext cx="356772" cy="356772"/>
          </a:xfrm>
          <a:prstGeom prst="rect">
            <a:avLst/>
          </a:prstGeom>
        </p:spPr>
      </p:pic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9E27DF22-ABC1-E045-94B6-0B3955C50D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41754" y="-174812"/>
            <a:ext cx="4143375" cy="6928022"/>
          </a:xfrm>
        </p:spPr>
        <p:txBody>
          <a:bodyPr wrap="square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4000" b="1" i="0">
                <a:solidFill>
                  <a:schemeClr val="accent1"/>
                </a:solidFill>
                <a:latin typeface="Typold" panose="020B0004030204060B03" pitchFamily="34" charset="77"/>
                <a:ea typeface="Typold" panose="020B0004030204060B03" pitchFamily="34" charset="77"/>
              </a:defRPr>
            </a:lvl1pPr>
          </a:lstStyle>
          <a:p>
            <a:pPr lvl="0"/>
            <a:r>
              <a:rPr lang="de-DE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9153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heme" Target="../theme/theme1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289F53F7-1325-4D52-BACE-8FDF0011FD8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3346035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7" imgW="347" imgH="348" progId="TCLayout.ActiveDocument.1">
                  <p:embed/>
                </p:oleObj>
              </mc:Choice>
              <mc:Fallback>
                <p:oleObj name="think-cell Folie" r:id="rId7" imgW="347" imgH="348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289F53F7-1325-4D52-BACE-8FDF0011FD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77A69835-8796-416E-94B4-372F094413E6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700" b="1" i="0" baseline="0" dirty="0">
              <a:latin typeface="Typold" panose="020B0004030204060B03"/>
              <a:cs typeface="+mj-cs"/>
              <a:sym typeface="Typold" panose="020B0004030204060B03"/>
            </a:endParaRPr>
          </a:p>
        </p:txBody>
      </p:sp>
      <p:sp>
        <p:nvSpPr>
          <p:cNvPr id="19" name="Titelplatzhalter 18">
            <a:extLst>
              <a:ext uri="{FF2B5EF4-FFF2-40B4-BE49-F238E27FC236}">
                <a16:creationId xmlns:a16="http://schemas.microsoft.com/office/drawing/2014/main" id="{9582C690-BBFB-5741-84CF-DA3DC1959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95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680824F8-326A-494F-A634-4573333CD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E9D8508-399E-400C-B4DB-2DB701A4E36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527839" y="512945"/>
            <a:ext cx="356772" cy="35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2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70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700" b="1" i="0" kern="1200">
          <a:solidFill>
            <a:schemeClr val="tx2"/>
          </a:solidFill>
          <a:latin typeface="Typold" panose="020B0004030204060B03" pitchFamily="34" charset="77"/>
          <a:ea typeface="Typold" panose="020B0004030204060B03" pitchFamily="34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1850"/>
        </a:lnSpc>
        <a:spcBef>
          <a:spcPts val="1000"/>
        </a:spcBef>
        <a:buFont typeface="Arial" panose="020B0604020202020204" pitchFamily="34" charset="0"/>
        <a:buChar char="•"/>
        <a:tabLst>
          <a:tab pos="39688" algn="l"/>
        </a:tabLst>
        <a:defRPr sz="1500" b="0" i="0" kern="1200">
          <a:solidFill>
            <a:schemeClr val="accent4"/>
          </a:solidFill>
          <a:latin typeface="Typold Condensed" panose="020B0004030204060B03" pitchFamily="34" charset="77"/>
          <a:ea typeface="Typold Condensed" panose="020B0004030204060B03" pitchFamily="34" charset="77"/>
          <a:cs typeface="+mn-cs"/>
        </a:defRPr>
      </a:lvl1pPr>
      <a:lvl2pPr marL="228600" indent="-228600" algn="l" defTabSz="914400" rtl="0" eaLnBrk="1" latinLnBrk="0" hangingPunct="1">
        <a:lnSpc>
          <a:spcPts val="1850"/>
        </a:lnSpc>
        <a:spcBef>
          <a:spcPts val="500"/>
        </a:spcBef>
        <a:buFont typeface="Arial" panose="020B0604020202020204" pitchFamily="34" charset="0"/>
        <a:buChar char="•"/>
        <a:tabLst>
          <a:tab pos="39688" algn="l"/>
        </a:tabLst>
        <a:defRPr sz="1500" b="0" i="0" kern="1200">
          <a:solidFill>
            <a:schemeClr val="accent4"/>
          </a:solidFill>
          <a:latin typeface="Typold Condensed" panose="020B0004030204060B03" pitchFamily="34" charset="77"/>
          <a:ea typeface="Typold Condensed" panose="020B0004030204060B03" pitchFamily="34" charset="77"/>
          <a:cs typeface="+mn-cs"/>
        </a:defRPr>
      </a:lvl2pPr>
      <a:lvl3pPr marL="228600" indent="-228600" algn="l" defTabSz="914400" rtl="0" eaLnBrk="1" latinLnBrk="0" hangingPunct="1">
        <a:lnSpc>
          <a:spcPts val="1850"/>
        </a:lnSpc>
        <a:spcBef>
          <a:spcPts val="500"/>
        </a:spcBef>
        <a:buFont typeface="Arial" panose="020B0604020202020204" pitchFamily="34" charset="0"/>
        <a:buChar char="•"/>
        <a:tabLst>
          <a:tab pos="39688" algn="l"/>
        </a:tabLst>
        <a:defRPr sz="1500" b="0" i="0" kern="1200">
          <a:solidFill>
            <a:schemeClr val="accent4"/>
          </a:solidFill>
          <a:latin typeface="Typold Condensed" panose="020B0004030204060B03" pitchFamily="34" charset="77"/>
          <a:ea typeface="Typold Condensed" panose="020B0004030204060B03" pitchFamily="34" charset="77"/>
          <a:cs typeface="+mn-cs"/>
        </a:defRPr>
      </a:lvl3pPr>
      <a:lvl4pPr marL="228600" indent="-228600" algn="l" defTabSz="914400" rtl="0" eaLnBrk="1" latinLnBrk="0" hangingPunct="1">
        <a:lnSpc>
          <a:spcPts val="1850"/>
        </a:lnSpc>
        <a:spcBef>
          <a:spcPts val="500"/>
        </a:spcBef>
        <a:buFont typeface="Arial" panose="020B0604020202020204" pitchFamily="34" charset="0"/>
        <a:buChar char="•"/>
        <a:tabLst>
          <a:tab pos="39688" algn="l"/>
        </a:tabLst>
        <a:defRPr sz="1500" b="0" i="0" kern="1200">
          <a:solidFill>
            <a:schemeClr val="accent4"/>
          </a:solidFill>
          <a:latin typeface="Typold Condensed" panose="020B0004030204060B03" pitchFamily="34" charset="77"/>
          <a:ea typeface="Typold Condensed" panose="020B0004030204060B03" pitchFamily="34" charset="77"/>
          <a:cs typeface="+mn-cs"/>
        </a:defRPr>
      </a:lvl4pPr>
      <a:lvl5pPr marL="228600" indent="-228600" algn="l" defTabSz="914400" rtl="0" eaLnBrk="1" latinLnBrk="0" hangingPunct="1">
        <a:lnSpc>
          <a:spcPts val="1850"/>
        </a:lnSpc>
        <a:spcBef>
          <a:spcPts val="500"/>
        </a:spcBef>
        <a:buFont typeface="Arial" panose="020B0604020202020204" pitchFamily="34" charset="0"/>
        <a:buChar char="•"/>
        <a:tabLst>
          <a:tab pos="39688" algn="l"/>
        </a:tabLst>
        <a:defRPr sz="1500" b="0" i="0" kern="1200">
          <a:solidFill>
            <a:schemeClr val="accent4"/>
          </a:solidFill>
          <a:latin typeface="Typold Condensed" panose="020B0004030204060B03" pitchFamily="34" charset="77"/>
          <a:ea typeface="Typold Condensed" panose="020B0004030204060B03" pitchFamily="34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50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orient="horz" pos="3725" userDrawn="1">
          <p15:clr>
            <a:srgbClr val="F26B43"/>
          </p15:clr>
        </p15:guide>
        <p15:guide id="6" orient="horz" pos="3836" userDrawn="1">
          <p15:clr>
            <a:srgbClr val="F26B43"/>
          </p15:clr>
        </p15:guide>
        <p15:guide id="7" orient="horz" pos="1321" userDrawn="1">
          <p15:clr>
            <a:srgbClr val="F26B43"/>
          </p15:clr>
        </p15:guide>
        <p15:guide id="8" orient="horz" pos="1185" userDrawn="1">
          <p15:clr>
            <a:srgbClr val="F26B43"/>
          </p15:clr>
        </p15:guide>
        <p15:guide id="9" orient="horz" pos="1457" userDrawn="1">
          <p15:clr>
            <a:srgbClr val="F26B43"/>
          </p15:clr>
        </p15:guide>
        <p15:guide id="10" orient="horz" pos="349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E622AA54-4FA7-42BE-B421-1ED209380CE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53431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622" imgH="623" progId="TCLayout.ActiveDocument.1">
                  <p:embed/>
                </p:oleObj>
              </mc:Choice>
              <mc:Fallback>
                <p:oleObj name="think-cell Folie" r:id="rId5" imgW="622" imgH="62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E622AA54-4FA7-42BE-B421-1ED209380C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FDE4F51E-F46E-4E78-81AE-A54D1E553A3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4900" b="1" dirty="0">
              <a:latin typeface="Typold" panose="020B0004030204060B03"/>
              <a:cs typeface="+mj-cs"/>
              <a:sym typeface="Typold" panose="020B0004030204060B03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E076FAE-DE1F-4289-8CD2-75088EC03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306" y="2987958"/>
            <a:ext cx="9722224" cy="1317908"/>
          </a:xfrm>
        </p:spPr>
        <p:txBody>
          <a:bodyPr vert="horz"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Harry </a:t>
            </a:r>
            <a:r>
              <a:rPr lang="de-DE" sz="2400" dirty="0" err="1">
                <a:solidFill>
                  <a:schemeClr val="bg1"/>
                </a:solidFill>
              </a:rPr>
              <a:t>Olfert</a:t>
            </a:r>
            <a:br>
              <a:rPr lang="de-DE" sz="2400" dirty="0">
                <a:solidFill>
                  <a:schemeClr val="bg1"/>
                </a:solidFill>
              </a:rPr>
            </a:br>
            <a:r>
              <a:rPr lang="de-DE" sz="1800" b="0" dirty="0" err="1">
                <a:solidFill>
                  <a:schemeClr val="bg1"/>
                </a:solidFill>
              </a:rPr>
              <a:t>Director</a:t>
            </a:r>
            <a:r>
              <a:rPr lang="de-DE" sz="1800" b="0" dirty="0">
                <a:solidFill>
                  <a:schemeClr val="bg1"/>
                </a:solidFill>
              </a:rPr>
              <a:t> </a:t>
            </a:r>
            <a:r>
              <a:rPr lang="de-DE" sz="1800" b="0" dirty="0" err="1">
                <a:solidFill>
                  <a:schemeClr val="bg1"/>
                </a:solidFill>
              </a:rPr>
              <a:t>product</a:t>
            </a:r>
            <a:r>
              <a:rPr lang="de-DE" sz="1800" b="0" dirty="0">
                <a:solidFill>
                  <a:schemeClr val="bg1"/>
                </a:solidFill>
              </a:rPr>
              <a:t> </a:t>
            </a:r>
            <a:r>
              <a:rPr lang="de-DE" sz="1800" b="0" dirty="0" err="1">
                <a:solidFill>
                  <a:schemeClr val="bg1"/>
                </a:solidFill>
              </a:rPr>
              <a:t>management</a:t>
            </a:r>
            <a:r>
              <a:rPr lang="de-DE" sz="1800" b="0" dirty="0">
                <a:solidFill>
                  <a:schemeClr val="bg1"/>
                </a:solidFill>
              </a:rPr>
              <a:t> &amp; PXM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28D9D5C-68DE-59FE-3E14-4E8823B52B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32353" y="454003"/>
            <a:ext cx="571529" cy="41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56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18BCB3B-9FC0-3D4B-9EDA-0CC3F61CA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88" y="396568"/>
            <a:ext cx="10515600" cy="646332"/>
          </a:xfrm>
        </p:spPr>
        <p:txBody>
          <a:bodyPr/>
          <a:lstStyle/>
          <a:p>
            <a:r>
              <a:rPr lang="de-DE" dirty="0"/>
              <a:t>2. Menschen im Wandel</a:t>
            </a:r>
          </a:p>
        </p:txBody>
      </p:sp>
      <p:pic>
        <p:nvPicPr>
          <p:cNvPr id="4" name="Grafik 3" descr="Ein Bild, das Person, drinnen, schneidend, Vorbereiten enthält.&#10;&#10;Automatisch generierte Beschreibung">
            <a:extLst>
              <a:ext uri="{FF2B5EF4-FFF2-40B4-BE49-F238E27FC236}">
                <a16:creationId xmlns:a16="http://schemas.microsoft.com/office/drawing/2014/main" id="{04235918-CC3B-E646-8DB4-373B58D6F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69"/>
          <a:stretch/>
        </p:blipFill>
        <p:spPr>
          <a:xfrm>
            <a:off x="-180474" y="1395664"/>
            <a:ext cx="8554453" cy="5462336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3F3C7CA-3421-9D4A-B1B7-FF75A78348EA}"/>
              </a:ext>
            </a:extLst>
          </p:cNvPr>
          <p:cNvSpPr/>
          <p:nvPr/>
        </p:nvSpPr>
        <p:spPr>
          <a:xfrm>
            <a:off x="4645572" y="2557172"/>
            <a:ext cx="7546428" cy="29051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DAFE90B-5F52-65DF-9B1C-D20FFAAE43CC}"/>
              </a:ext>
            </a:extLst>
          </p:cNvPr>
          <p:cNvSpPr txBox="1"/>
          <p:nvPr/>
        </p:nvSpPr>
        <p:spPr>
          <a:xfrm>
            <a:off x="5076828" y="2994091"/>
            <a:ext cx="62006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„Am liebsten hätte ich eine eigene Schreinerei um die Anforderungen so individuell wie möglich zu erfüllen“</a:t>
            </a:r>
          </a:p>
          <a:p>
            <a:endParaRPr lang="de-DE" sz="2400" b="1" dirty="0"/>
          </a:p>
          <a:p>
            <a:r>
              <a:rPr lang="de-DE" dirty="0">
                <a:solidFill>
                  <a:schemeClr val="bg2">
                    <a:lumMod val="50000"/>
                  </a:schemeClr>
                </a:solidFill>
              </a:rPr>
              <a:t>Daniela Müller, Architektin &amp; Projektplanerin bei Schäfer Shop</a:t>
            </a:r>
          </a:p>
        </p:txBody>
      </p:sp>
    </p:spTree>
    <p:extLst>
      <p:ext uri="{BB962C8B-B14F-4D97-AF65-F5344CB8AC3E}">
        <p14:creationId xmlns:p14="http://schemas.microsoft.com/office/powerpoint/2010/main" val="1238471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A64B50B-7FA2-80E3-5EC8-55CCD05670F2}"/>
              </a:ext>
            </a:extLst>
          </p:cNvPr>
          <p:cNvSpPr txBox="1"/>
          <p:nvPr/>
        </p:nvSpPr>
        <p:spPr>
          <a:xfrm>
            <a:off x="8389982" y="3257644"/>
            <a:ext cx="32325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Standortbezogene Bürokultur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Homeoffice &amp; Büro als Ort für Team- und Creative Space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E0E4C70-5688-4946-881F-B8F30806A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88" y="396568"/>
            <a:ext cx="10515600" cy="646332"/>
          </a:xfrm>
        </p:spPr>
        <p:txBody>
          <a:bodyPr/>
          <a:lstStyle/>
          <a:p>
            <a:r>
              <a:rPr lang="de-DE" dirty="0"/>
              <a:t>3. Arbeit im Wandel</a:t>
            </a:r>
          </a:p>
        </p:txBody>
      </p:sp>
      <p:pic>
        <p:nvPicPr>
          <p:cNvPr id="11" name="Grafik 10" descr="Ein Bild, das Licht, Apartmentgebäude enthält.&#10;&#10;Automatisch generierte Beschreibung">
            <a:extLst>
              <a:ext uri="{FF2B5EF4-FFF2-40B4-BE49-F238E27FC236}">
                <a16:creationId xmlns:a16="http://schemas.microsoft.com/office/drawing/2014/main" id="{D0AC9C8B-CAFC-2140-B985-C4B8737D3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9727"/>
            <a:ext cx="8157412" cy="543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1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A64B50B-7FA2-80E3-5EC8-55CCD05670F2}"/>
              </a:ext>
            </a:extLst>
          </p:cNvPr>
          <p:cNvSpPr txBox="1"/>
          <p:nvPr/>
        </p:nvSpPr>
        <p:spPr>
          <a:xfrm>
            <a:off x="8353887" y="3161205"/>
            <a:ext cx="323252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Standortbezogene Bürokultur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Homeoffice &amp; Büro </a:t>
            </a:r>
            <a:br>
              <a:rPr lang="de-DE" sz="2000" b="1" dirty="0"/>
            </a:br>
            <a:r>
              <a:rPr lang="de-DE" sz="2000" b="1" dirty="0"/>
              <a:t>als Ort für Team- </a:t>
            </a:r>
            <a:br>
              <a:rPr lang="de-DE" sz="2000" b="1" dirty="0"/>
            </a:br>
            <a:r>
              <a:rPr lang="de-DE" sz="2000" b="1" dirty="0"/>
              <a:t>und Creative Space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E0E4C70-5688-4946-881F-B8F30806A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88" y="396568"/>
            <a:ext cx="10515600" cy="646332"/>
          </a:xfrm>
        </p:spPr>
        <p:txBody>
          <a:bodyPr/>
          <a:lstStyle/>
          <a:p>
            <a:r>
              <a:rPr lang="de-DE" dirty="0"/>
              <a:t>3. Arbeit im Wandel</a:t>
            </a:r>
          </a:p>
        </p:txBody>
      </p:sp>
      <p:pic>
        <p:nvPicPr>
          <p:cNvPr id="4" name="Grafik 3" descr="Ein Bild, das Boden, Wand, drinnen, Raum enthält.&#10;&#10;Automatisch generierte Beschreibung">
            <a:extLst>
              <a:ext uri="{FF2B5EF4-FFF2-40B4-BE49-F238E27FC236}">
                <a16:creationId xmlns:a16="http://schemas.microsoft.com/office/drawing/2014/main" id="{AA451AAA-B7FC-784D-8B25-9F8046F41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663"/>
            <a:ext cx="8190965" cy="546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71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Computer enthält.&#10;&#10;Automatisch generierte Beschreibung">
            <a:extLst>
              <a:ext uri="{FF2B5EF4-FFF2-40B4-BE49-F238E27FC236}">
                <a16:creationId xmlns:a16="http://schemas.microsoft.com/office/drawing/2014/main" id="{B2C1E23C-6FA3-2646-8BB4-8FC774DDE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2" t="11621" b="6137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5683ADF8-3127-AF42-8AF3-2624D4A774CB}"/>
              </a:ext>
            </a:extLst>
          </p:cNvPr>
          <p:cNvSpPr/>
          <p:nvPr/>
        </p:nvSpPr>
        <p:spPr>
          <a:xfrm>
            <a:off x="1" y="3994484"/>
            <a:ext cx="12192000" cy="1588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4560BF3-4FDD-FB4F-8A32-A9BB9D243BAA}"/>
              </a:ext>
            </a:extLst>
          </p:cNvPr>
          <p:cNvSpPr txBox="1"/>
          <p:nvPr/>
        </p:nvSpPr>
        <p:spPr>
          <a:xfrm>
            <a:off x="694544" y="4188403"/>
            <a:ext cx="108029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accent2"/>
                </a:solidFill>
              </a:rPr>
              <a:t>„WORKPLACE TO </a:t>
            </a:r>
            <a:r>
              <a:rPr lang="de-DE" sz="6600" b="1" i="1" dirty="0">
                <a:solidFill>
                  <a:schemeClr val="accent2"/>
                </a:solidFill>
              </a:rPr>
              <a:t>SURVIVE</a:t>
            </a:r>
            <a:r>
              <a:rPr lang="de-DE" sz="6600" b="1" dirty="0">
                <a:solidFill>
                  <a:schemeClr val="accent2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434359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Boden, Wand, drinnen, Raum enthält.&#10;&#10;Automatisch generierte Beschreibung">
            <a:extLst>
              <a:ext uri="{FF2B5EF4-FFF2-40B4-BE49-F238E27FC236}">
                <a16:creationId xmlns:a16="http://schemas.microsoft.com/office/drawing/2014/main" id="{DF55ED8D-C854-1248-AD42-9BE45CCB20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76" t="5865" r="29437"/>
          <a:stretch/>
        </p:blipFill>
        <p:spPr>
          <a:xfrm>
            <a:off x="8597083" y="-16896"/>
            <a:ext cx="3684822" cy="5141956"/>
          </a:xfrm>
          <a:prstGeom prst="rect">
            <a:avLst/>
          </a:prstGeom>
        </p:spPr>
      </p:pic>
      <p:pic>
        <p:nvPicPr>
          <p:cNvPr id="9" name="Grafik 8" descr="Ein Bild, das Person, stehend, Personen, Gruppe enthält.&#10;&#10;Automatisch generierte Beschreibung">
            <a:extLst>
              <a:ext uri="{FF2B5EF4-FFF2-40B4-BE49-F238E27FC236}">
                <a16:creationId xmlns:a16="http://schemas.microsoft.com/office/drawing/2014/main" id="{43A2D364-D83F-704D-8F3A-3440BB70CE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6" t="4343" r="23735" b="5395"/>
          <a:stretch/>
        </p:blipFill>
        <p:spPr>
          <a:xfrm>
            <a:off x="3953015" y="3782"/>
            <a:ext cx="4644068" cy="4091444"/>
          </a:xfrm>
          <a:prstGeom prst="rect">
            <a:avLst/>
          </a:prstGeom>
        </p:spPr>
      </p:pic>
      <p:pic>
        <p:nvPicPr>
          <p:cNvPr id="10" name="Grafik 9" descr="Ein Bild, das Text, Boden, drinnen, lebend enthält.&#10;&#10;Automatisch generierte Beschreibung">
            <a:extLst>
              <a:ext uri="{FF2B5EF4-FFF2-40B4-BE49-F238E27FC236}">
                <a16:creationId xmlns:a16="http://schemas.microsoft.com/office/drawing/2014/main" id="{EE4185C4-3A66-EC4E-A616-5D24FEBAA5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80" t="6755" r="32026" b="227"/>
          <a:stretch/>
        </p:blipFill>
        <p:spPr>
          <a:xfrm>
            <a:off x="-42396" y="-62133"/>
            <a:ext cx="3995411" cy="409144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1BE6FAA-B6B8-8045-9D97-719AC4F60E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8" t="35360" r="-298" b="28971"/>
          <a:stretch/>
        </p:blipFill>
        <p:spPr>
          <a:xfrm>
            <a:off x="-42395" y="4029309"/>
            <a:ext cx="12324300" cy="284268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3236A26-B9D6-9C46-BACF-3DF72B1778B5}"/>
              </a:ext>
            </a:extLst>
          </p:cNvPr>
          <p:cNvSpPr txBox="1"/>
          <p:nvPr/>
        </p:nvSpPr>
        <p:spPr>
          <a:xfrm>
            <a:off x="132412" y="4617229"/>
            <a:ext cx="119271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>
                <a:solidFill>
                  <a:schemeClr val="accent2"/>
                </a:solidFill>
              </a:rPr>
              <a:t>„WORKPLACE </a:t>
            </a:r>
            <a:r>
              <a:rPr lang="de-DE" sz="6000" b="1" i="1" dirty="0">
                <a:solidFill>
                  <a:schemeClr val="accent2"/>
                </a:solidFill>
              </a:rPr>
              <a:t>AS A SERVICE</a:t>
            </a:r>
            <a:r>
              <a:rPr lang="de-DE" sz="6000" b="1" dirty="0">
                <a:solidFill>
                  <a:schemeClr val="accent2"/>
                </a:solidFill>
              </a:rPr>
              <a:t>“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6CA6605-9B21-5445-A6DE-357AA5A1D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943" y="5910327"/>
            <a:ext cx="2044113" cy="24835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EB808C6-E092-A924-C0F4-EF6CFC5BE6C0}"/>
              </a:ext>
            </a:extLst>
          </p:cNvPr>
          <p:cNvSpPr txBox="1"/>
          <p:nvPr/>
        </p:nvSpPr>
        <p:spPr>
          <a:xfrm>
            <a:off x="1" y="405006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>
                <a:solidFill>
                  <a:schemeClr val="bg1"/>
                </a:solidFill>
              </a:rPr>
              <a:t>Vielen Dank für Ihre </a:t>
            </a:r>
            <a:r>
              <a:rPr lang="de-DE" sz="6000" b="1" dirty="0" err="1">
                <a:solidFill>
                  <a:schemeClr val="bg1"/>
                </a:solidFill>
              </a:rPr>
              <a:t>Aufmerksameit</a:t>
            </a:r>
            <a:endParaRPr lang="de-DE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4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0.05347 " pathEditMode="relative" rAng="0" ptsTypes="AA">
                                      <p:cBhvr>
                                        <p:cTn id="8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E622AA54-4FA7-42BE-B421-1ED209380CE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622" imgH="623" progId="TCLayout.ActiveDocument.1">
                  <p:embed/>
                </p:oleObj>
              </mc:Choice>
              <mc:Fallback>
                <p:oleObj name="think-cell Folie" r:id="rId5" imgW="622" imgH="62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E622AA54-4FA7-42BE-B421-1ED209380C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FDE4F51E-F46E-4E78-81AE-A54D1E553A3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4900" b="1" dirty="0">
              <a:latin typeface="Typold" panose="020B0004030204060B03"/>
              <a:cs typeface="+mj-cs"/>
              <a:sym typeface="Typold" panose="020B0004030204060B03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E076FAE-DE1F-4289-8CD2-75088EC035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Hilfe – wir haben </a:t>
            </a:r>
            <a:r>
              <a:rPr lang="de-DE" dirty="0" err="1">
                <a:solidFill>
                  <a:schemeClr val="bg1"/>
                </a:solidFill>
              </a:rPr>
              <a:t>zuviel</a:t>
            </a:r>
            <a:r>
              <a:rPr lang="de-DE" dirty="0">
                <a:solidFill>
                  <a:schemeClr val="bg1"/>
                </a:solidFill>
              </a:rPr>
              <a:t> Platz</a:t>
            </a:r>
            <a:endParaRPr lang="de-DE" b="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BE96A5D-CD3F-2642-93E6-E75D776490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523"/>
          <a:stretch/>
        </p:blipFill>
        <p:spPr>
          <a:xfrm>
            <a:off x="-71625" y="0"/>
            <a:ext cx="12263625" cy="6858000"/>
          </a:xfrm>
          <a:prstGeom prst="rect">
            <a:avLst/>
          </a:prstGeom>
        </p:spPr>
      </p:pic>
      <p:sp>
        <p:nvSpPr>
          <p:cNvPr id="8" name="Titel 6">
            <a:extLst>
              <a:ext uri="{FF2B5EF4-FFF2-40B4-BE49-F238E27FC236}">
                <a16:creationId xmlns:a16="http://schemas.microsoft.com/office/drawing/2014/main" id="{10144EB9-3E66-864A-BF3A-B77D45DA0EE2}"/>
              </a:ext>
            </a:extLst>
          </p:cNvPr>
          <p:cNvSpPr txBox="1">
            <a:spLocks/>
          </p:cNvSpPr>
          <p:nvPr/>
        </p:nvSpPr>
        <p:spPr>
          <a:xfrm>
            <a:off x="821632" y="2502759"/>
            <a:ext cx="10477110" cy="13179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00" b="1" i="0" kern="1200">
                <a:solidFill>
                  <a:schemeClr val="accent2"/>
                </a:solidFill>
                <a:latin typeface="Typold" panose="020B0004030204060B03" pitchFamily="34" charset="77"/>
                <a:ea typeface="Typold" panose="020B0004030204060B03" pitchFamily="34" charset="77"/>
                <a:cs typeface="+mj-cs"/>
              </a:defRPr>
            </a:lvl1pPr>
          </a:lstStyle>
          <a:p>
            <a:pPr algn="ctr"/>
            <a:r>
              <a:rPr lang="de-DE" sz="5400" dirty="0"/>
              <a:t>HILFE – WIR HABEN ZUVIEL PLATZ</a:t>
            </a:r>
            <a:endParaRPr lang="de-DE" sz="5400" b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61B520A-4A37-694B-BC18-9A84334A54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7192" y="952872"/>
            <a:ext cx="2437615" cy="29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0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4BE73A-5EE9-DDFB-C3F8-1FAB80A4F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88" y="396567"/>
            <a:ext cx="10515600" cy="693197"/>
          </a:xfrm>
        </p:spPr>
        <p:txBody>
          <a:bodyPr/>
          <a:lstStyle/>
          <a:p>
            <a:r>
              <a:rPr lang="de-DE" dirty="0"/>
              <a:t>1. Räume im Wandel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4B3A739-18B6-3326-4516-2D78953CE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3318"/>
            <a:ext cx="7741085" cy="550166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BB3670D-22AC-BC86-E722-184EB49622F4}"/>
              </a:ext>
            </a:extLst>
          </p:cNvPr>
          <p:cNvSpPr txBox="1"/>
          <p:nvPr/>
        </p:nvSpPr>
        <p:spPr>
          <a:xfrm>
            <a:off x="8115893" y="2967335"/>
            <a:ext cx="4279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Das Büro mit Stauraum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Das Büro mit digitalem Anspruch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Das Büro mit Atmosphäre</a:t>
            </a:r>
          </a:p>
        </p:txBody>
      </p:sp>
    </p:spTree>
    <p:extLst>
      <p:ext uri="{BB962C8B-B14F-4D97-AF65-F5344CB8AC3E}">
        <p14:creationId xmlns:p14="http://schemas.microsoft.com/office/powerpoint/2010/main" val="2315547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2BB3670D-22AC-BC86-E722-184EB49622F4}"/>
              </a:ext>
            </a:extLst>
          </p:cNvPr>
          <p:cNvSpPr txBox="1"/>
          <p:nvPr/>
        </p:nvSpPr>
        <p:spPr>
          <a:xfrm>
            <a:off x="8028480" y="3179086"/>
            <a:ext cx="4279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Das Büro mit Stauraum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Das Büro mit digitalem Anspruch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Das Büro mit Atmosphäre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28BA588-D0CF-2E40-8F84-5E63D5DC0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88" y="396567"/>
            <a:ext cx="10515600" cy="693197"/>
          </a:xfrm>
        </p:spPr>
        <p:txBody>
          <a:bodyPr/>
          <a:lstStyle/>
          <a:p>
            <a:r>
              <a:rPr lang="de-DE" dirty="0"/>
              <a:t>1. Räume im Wandel</a:t>
            </a:r>
          </a:p>
        </p:txBody>
      </p:sp>
      <p:pic>
        <p:nvPicPr>
          <p:cNvPr id="12" name="Grafik 11" descr="Ein Bild, das Text, drinnen, Person, Fern enthält.&#10;&#10;Automatisch generierte Beschreibung">
            <a:extLst>
              <a:ext uri="{FF2B5EF4-FFF2-40B4-BE49-F238E27FC236}">
                <a16:creationId xmlns:a16="http://schemas.microsoft.com/office/drawing/2014/main" id="{68014914-C304-9A43-ACA7-51C09CF567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4" r="4367"/>
          <a:stretch/>
        </p:blipFill>
        <p:spPr>
          <a:xfrm>
            <a:off x="0" y="1408386"/>
            <a:ext cx="7777655" cy="544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09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2BB3670D-22AC-BC86-E722-184EB49622F4}"/>
              </a:ext>
            </a:extLst>
          </p:cNvPr>
          <p:cNvSpPr txBox="1"/>
          <p:nvPr/>
        </p:nvSpPr>
        <p:spPr>
          <a:xfrm>
            <a:off x="8243411" y="3164699"/>
            <a:ext cx="4279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Das Büro mit Stauraum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Das Büro mit digitalem Anspruch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Das Büro mit Atmosphäre</a:t>
            </a:r>
          </a:p>
        </p:txBody>
      </p:sp>
      <p:pic>
        <p:nvPicPr>
          <p:cNvPr id="4" name="Grafik 3" descr="Ein Bild, das Text, Boden, drinnen, lebend enthält.&#10;&#10;Automatisch generierte Beschreibung">
            <a:extLst>
              <a:ext uri="{FF2B5EF4-FFF2-40B4-BE49-F238E27FC236}">
                <a16:creationId xmlns:a16="http://schemas.microsoft.com/office/drawing/2014/main" id="{FF18CFB6-E27E-2D49-B14E-2A0A0C56C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80" t="-227" r="1650" b="227"/>
          <a:stretch/>
        </p:blipFill>
        <p:spPr>
          <a:xfrm>
            <a:off x="0" y="1421505"/>
            <a:ext cx="7991605" cy="5517715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408AB798-7369-C545-9CE4-ACF4ACD4A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88" y="396567"/>
            <a:ext cx="10515600" cy="693197"/>
          </a:xfrm>
        </p:spPr>
        <p:txBody>
          <a:bodyPr/>
          <a:lstStyle/>
          <a:p>
            <a:r>
              <a:rPr lang="de-DE" dirty="0"/>
              <a:t>1. Räume im Wandel</a:t>
            </a:r>
          </a:p>
        </p:txBody>
      </p:sp>
    </p:spTree>
    <p:extLst>
      <p:ext uri="{BB962C8B-B14F-4D97-AF65-F5344CB8AC3E}">
        <p14:creationId xmlns:p14="http://schemas.microsoft.com/office/powerpoint/2010/main" val="3810879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DAFE90B-5F52-65DF-9B1C-D20FFAAE43CC}"/>
              </a:ext>
            </a:extLst>
          </p:cNvPr>
          <p:cNvSpPr txBox="1"/>
          <p:nvPr/>
        </p:nvSpPr>
        <p:spPr>
          <a:xfrm>
            <a:off x="8848563" y="3201671"/>
            <a:ext cx="42790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Fokus auf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Fokus auf Bedürfnisse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18BCB3B-9FC0-3D4B-9EDA-0CC3F61CA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88" y="396568"/>
            <a:ext cx="10515600" cy="646332"/>
          </a:xfrm>
        </p:spPr>
        <p:txBody>
          <a:bodyPr/>
          <a:lstStyle/>
          <a:p>
            <a:r>
              <a:rPr lang="de-DE" dirty="0"/>
              <a:t>2. Menschen im Wandel</a:t>
            </a:r>
          </a:p>
        </p:txBody>
      </p:sp>
      <p:pic>
        <p:nvPicPr>
          <p:cNvPr id="9" name="Grafik 8" descr="Ein Bild, das drinnen, Messstab, schließen enthält.&#10;&#10;Automatisch generierte Beschreibung">
            <a:extLst>
              <a:ext uri="{FF2B5EF4-FFF2-40B4-BE49-F238E27FC236}">
                <a16:creationId xmlns:a16="http://schemas.microsoft.com/office/drawing/2014/main" id="{95752A3F-A187-6A48-8320-C5A60867D1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13"/>
          <a:stretch/>
        </p:blipFill>
        <p:spPr>
          <a:xfrm>
            <a:off x="0" y="1392001"/>
            <a:ext cx="8506326" cy="546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74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DAFE90B-5F52-65DF-9B1C-D20FFAAE43CC}"/>
              </a:ext>
            </a:extLst>
          </p:cNvPr>
          <p:cNvSpPr txBox="1"/>
          <p:nvPr/>
        </p:nvSpPr>
        <p:spPr>
          <a:xfrm>
            <a:off x="8872190" y="3251627"/>
            <a:ext cx="42790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Fokus auf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Fokus auf Bedürfnisse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18BCB3B-9FC0-3D4B-9EDA-0CC3F61CA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88" y="396568"/>
            <a:ext cx="10515600" cy="646332"/>
          </a:xfrm>
        </p:spPr>
        <p:txBody>
          <a:bodyPr/>
          <a:lstStyle/>
          <a:p>
            <a:r>
              <a:rPr lang="de-DE" dirty="0"/>
              <a:t>2. Menschen im Wandel</a:t>
            </a:r>
          </a:p>
        </p:txBody>
      </p:sp>
      <p:pic>
        <p:nvPicPr>
          <p:cNvPr id="5" name="Grafik 4" descr="Ein Bild, das Person, stehend, Personen, Gruppe enthält.&#10;&#10;Automatisch generierte Beschreibung">
            <a:extLst>
              <a:ext uri="{FF2B5EF4-FFF2-40B4-BE49-F238E27FC236}">
                <a16:creationId xmlns:a16="http://schemas.microsoft.com/office/drawing/2014/main" id="{07D6B35A-9A89-724A-879C-F04037AB3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01"/>
          <a:stretch/>
        </p:blipFill>
        <p:spPr>
          <a:xfrm>
            <a:off x="1" y="1371600"/>
            <a:ext cx="863867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54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DAFE90B-5F52-65DF-9B1C-D20FFAAE43CC}"/>
              </a:ext>
            </a:extLst>
          </p:cNvPr>
          <p:cNvSpPr txBox="1"/>
          <p:nvPr/>
        </p:nvSpPr>
        <p:spPr>
          <a:xfrm>
            <a:off x="8872190" y="3251627"/>
            <a:ext cx="42790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Fokus auf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Fokus auf Bedürfnisse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18BCB3B-9FC0-3D4B-9EDA-0CC3F61CA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88" y="396568"/>
            <a:ext cx="10515600" cy="646332"/>
          </a:xfrm>
        </p:spPr>
        <p:txBody>
          <a:bodyPr/>
          <a:lstStyle/>
          <a:p>
            <a:r>
              <a:rPr lang="de-DE" dirty="0"/>
              <a:t>2. Menschen im Wandel</a:t>
            </a:r>
          </a:p>
        </p:txBody>
      </p:sp>
      <p:pic>
        <p:nvPicPr>
          <p:cNvPr id="4" name="Grafik 3" descr="Ein Bild, das Boden, drinnen, lebend, Raum enthält.&#10;&#10;Automatisch generierte Beschreibung">
            <a:extLst>
              <a:ext uri="{FF2B5EF4-FFF2-40B4-BE49-F238E27FC236}">
                <a16:creationId xmlns:a16="http://schemas.microsoft.com/office/drawing/2014/main" id="{E49D6840-028B-E00A-1A9C-EDCDD7CDB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80"/>
          <a:stretch/>
        </p:blipFill>
        <p:spPr>
          <a:xfrm>
            <a:off x="0" y="1376927"/>
            <a:ext cx="7723573" cy="548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85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DAFE90B-5F52-65DF-9B1C-D20FFAAE43CC}"/>
              </a:ext>
            </a:extLst>
          </p:cNvPr>
          <p:cNvSpPr txBox="1"/>
          <p:nvPr/>
        </p:nvSpPr>
        <p:spPr>
          <a:xfrm>
            <a:off x="8872190" y="3251627"/>
            <a:ext cx="42790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Fokus auf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Fokus auf Bedürfnisse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18BCB3B-9FC0-3D4B-9EDA-0CC3F61CA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88" y="396568"/>
            <a:ext cx="10515600" cy="646332"/>
          </a:xfrm>
        </p:spPr>
        <p:txBody>
          <a:bodyPr/>
          <a:lstStyle/>
          <a:p>
            <a:r>
              <a:rPr lang="de-DE" dirty="0"/>
              <a:t>2. Menschen im Wandel</a:t>
            </a:r>
          </a:p>
        </p:txBody>
      </p:sp>
      <p:pic>
        <p:nvPicPr>
          <p:cNvPr id="5" name="Grafik 4" descr="Ein Bild, das Boden, drinnen, Gebäude, Raum enthält.&#10;&#10;Automatisch generierte Beschreibung">
            <a:extLst>
              <a:ext uri="{FF2B5EF4-FFF2-40B4-BE49-F238E27FC236}">
                <a16:creationId xmlns:a16="http://schemas.microsoft.com/office/drawing/2014/main" id="{F52FF6D5-FCB2-D6A4-D9A4-8C15FB2ED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46"/>
          <a:stretch/>
        </p:blipFill>
        <p:spPr>
          <a:xfrm>
            <a:off x="0" y="1371600"/>
            <a:ext cx="867623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348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792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1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.%m.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7&quot;&gt;&lt;elem m_fUsage=&quot;8.80743446347386971240E+00&quot;&gt;&lt;m_msothmcolidx val=&quot;0&quot;/&gt;&lt;m_rgb r=&quot;BB&quot; g=&quot;4E&quot; b=&quot;48&quot;/&gt;&lt;/elem&gt;&lt;elem m_fUsage=&quot;9.00000000000000022204E-01&quot;&gt;&lt;m_msothmcolidx val=&quot;0&quot;/&gt;&lt;m_rgb r=&quot;F3&quot; g=&quot;FE&quot; b=&quot;2E&quot;/&gt;&lt;/elem&gt;&lt;elem m_fUsage=&quot;2.10653167930240525774E-01&quot;&gt;&lt;m_msothmcolidx val=&quot;0&quot;/&gt;&lt;m_rgb r=&quot;F0&quot; g=&quot;89&quot; b=&quot;44&quot;/&gt;&lt;/elem&gt;&lt;elem m_fUsage=&quot;5.55655711914659691808E-02&quot;&gt;&lt;m_msothmcolidx val=&quot;0&quot;/&gt;&lt;m_rgb r=&quot;FD&quot; g=&quot;50&quot; b=&quot;37&quot;/&gt;&lt;/elem&gt;&lt;elem m_fUsage=&quot;2.28189998836359035639E-02&quot;&gt;&lt;m_msothmcolidx val=&quot;0&quot;/&gt;&lt;m_rgb r=&quot;FE&quot; g=&quot;B9&quot; b=&quot;AF&quot;/&gt;&lt;/elem&gt;&lt;elem m_fUsage=&quot;3.40075517331178082264E-03&quot;&gt;&lt;m_msothmcolidx val=&quot;0&quot;/&gt;&lt;m_rgb r=&quot;FA&quot; g=&quot;89&quot; b=&quot;8C&quot;/&gt;&lt;/elem&gt;&lt;elem m_fUsage=&quot;1.27042347475965756819E-05&quot;&gt;&lt;m_msothmcolidx val=&quot;0&quot;/&gt;&lt;m_rgb r=&quot;FD&quot; g=&quot;6C&quot; b=&quot;57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wyQX_eVAM.Xq4li8Q7ji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nqi96zu2o0tSV5bpqost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u3F85Yd7Qe9EggJKJFQq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u3F85Yd7Qe9EggJKJFQqw"/>
</p:tagLst>
</file>

<file path=ppt/theme/theme1.xml><?xml version="1.0" encoding="utf-8"?>
<a:theme xmlns:a="http://schemas.openxmlformats.org/drawingml/2006/main" name="Office">
  <a:themeElements>
    <a:clrScheme name="SchäferShop Farbschema">
      <a:dk1>
        <a:srgbClr val="000000"/>
      </a:dk1>
      <a:lt1>
        <a:srgbClr val="FFFFFF"/>
      </a:lt1>
      <a:dk2>
        <a:srgbClr val="06506A"/>
      </a:dk2>
      <a:lt2>
        <a:srgbClr val="F2F2F2"/>
      </a:lt2>
      <a:accent1>
        <a:srgbClr val="065066"/>
      </a:accent1>
      <a:accent2>
        <a:srgbClr val="FCD300"/>
      </a:accent2>
      <a:accent3>
        <a:srgbClr val="F2F2F2"/>
      </a:accent3>
      <a:accent4>
        <a:srgbClr val="43444D"/>
      </a:accent4>
      <a:accent5>
        <a:srgbClr val="309BB6"/>
      </a:accent5>
      <a:accent6>
        <a:srgbClr val="A8A8A7"/>
      </a:accent6>
      <a:hlink>
        <a:srgbClr val="6F9D81"/>
      </a:hlink>
      <a:folHlink>
        <a:srgbClr val="B7143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18DD7AD6F72E5459A1D88F3FCAB5B1C" ma:contentTypeVersion="11" ma:contentTypeDescription="Ein neues Dokument erstellen." ma:contentTypeScope="" ma:versionID="c8ab4c0fd9f29fdce6c9f34301c7f69d">
  <xsd:schema xmlns:xsd="http://www.w3.org/2001/XMLSchema" xmlns:xs="http://www.w3.org/2001/XMLSchema" xmlns:p="http://schemas.microsoft.com/office/2006/metadata/properties" xmlns:ns2="0fc79559-0592-41fa-aa09-aa127cf793da" xmlns:ns3="288fd94c-6de8-45a4-91e6-ef5cf71d115c" targetNamespace="http://schemas.microsoft.com/office/2006/metadata/properties" ma:root="true" ma:fieldsID="e29844f216e31df7d2a979b77d441d05" ns2:_="" ns3:_="">
    <xsd:import namespace="0fc79559-0592-41fa-aa09-aa127cf793da"/>
    <xsd:import namespace="288fd94c-6de8-45a4-91e6-ef5cf71d11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c79559-0592-41fa-aa09-aa127cf793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a189c6c0-f897-45ca-9551-85cc2df8e2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8fd94c-6de8-45a4-91e6-ef5cf71d115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0535431-32b9-4622-93bd-4d67fd38e954}" ma:internalName="TaxCatchAll" ma:showField="CatchAllData" ma:web="288fd94c-6de8-45a4-91e6-ef5cf71d11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294756-A4F3-44A9-94FC-51903298C782}"/>
</file>

<file path=customXml/itemProps2.xml><?xml version="1.0" encoding="utf-8"?>
<ds:datastoreItem xmlns:ds="http://schemas.openxmlformats.org/officeDocument/2006/customXml" ds:itemID="{E7492AE2-7007-4EE0-9D81-B48FBFE086C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206</Words>
  <Application>Microsoft Office PowerPoint</Application>
  <PresentationFormat>Breitbild</PresentationFormat>
  <Paragraphs>48</Paragraphs>
  <Slides>14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Arial</vt:lpstr>
      <vt:lpstr>Calibri</vt:lpstr>
      <vt:lpstr>Typold</vt:lpstr>
      <vt:lpstr>Typold Condensed</vt:lpstr>
      <vt:lpstr>Office</vt:lpstr>
      <vt:lpstr>think-cell Folie</vt:lpstr>
      <vt:lpstr>Harry Olfert Director product management &amp; PXM</vt:lpstr>
      <vt:lpstr>Hilfe – wir haben zuviel Platz</vt:lpstr>
      <vt:lpstr>1. Räume im Wandel</vt:lpstr>
      <vt:lpstr>1. Räume im Wandel</vt:lpstr>
      <vt:lpstr>1. Räume im Wandel</vt:lpstr>
      <vt:lpstr>2. Menschen im Wandel</vt:lpstr>
      <vt:lpstr>2. Menschen im Wandel</vt:lpstr>
      <vt:lpstr>2. Menschen im Wandel</vt:lpstr>
      <vt:lpstr>2. Menschen im Wandel</vt:lpstr>
      <vt:lpstr>2. Menschen im Wandel</vt:lpstr>
      <vt:lpstr>3. Arbeit im Wandel</vt:lpstr>
      <vt:lpstr>3. Arbeit im Wandel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Nadja Wesslowsky</dc:creator>
  <cp:lastModifiedBy>Harry Olfert</cp:lastModifiedBy>
  <cp:revision>1477</cp:revision>
  <cp:lastPrinted>2022-11-10T15:52:16Z</cp:lastPrinted>
  <dcterms:created xsi:type="dcterms:W3CDTF">2020-01-14T11:15:16Z</dcterms:created>
  <dcterms:modified xsi:type="dcterms:W3CDTF">2023-02-05T20:32:46Z</dcterms:modified>
</cp:coreProperties>
</file>